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90"/>
  </p:notesMasterIdLst>
  <p:handoutMasterIdLst>
    <p:handoutMasterId r:id="rId91"/>
  </p:handoutMasterIdLst>
  <p:sldIdLst>
    <p:sldId id="435" r:id="rId4"/>
    <p:sldId id="433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262" r:id="rId16"/>
    <p:sldId id="263" r:id="rId17"/>
    <p:sldId id="264" r:id="rId18"/>
    <p:sldId id="396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87" r:id="rId78"/>
    <p:sldId id="340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37" r:id="rId87"/>
    <p:sldId id="436" r:id="rId88"/>
    <p:sldId id="41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2EF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579" autoAdjust="0"/>
    <p:restoredTop sz="90929"/>
  </p:normalViewPr>
  <p:slideViewPr>
    <p:cSldViewPr snapToGrid="0">
      <p:cViewPr>
        <p:scale>
          <a:sx n="50" d="100"/>
          <a:sy n="50" d="100"/>
        </p:scale>
        <p:origin x="-800" y="-1312"/>
      </p:cViewPr>
      <p:guideLst>
        <p:guide orient="horz" pos="4182"/>
        <p:guide orient="horz" pos="615"/>
        <p:guide orient="horz" pos="2663"/>
        <p:guide pos="5155"/>
        <p:guide pos="5607"/>
        <p:guide pos="2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584"/>
    </p:cViewPr>
  </p:sorterViewPr>
  <p:notesViewPr>
    <p:cSldViewPr snapToGrid="0">
      <p:cViewPr varScale="1">
        <p:scale>
          <a:sx n="40" d="100"/>
          <a:sy n="40" d="100"/>
        </p:scale>
        <p:origin x="-145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9FC6B5E-F551-4146-B000-589AC7C130F5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1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0BD7B47-E0C3-F544-A6E2-298AFFD85810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9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1331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3174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214019" name="Rectangle 1027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3481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9523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11366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  <p:sp>
        <p:nvSpPr>
          <p:cNvPr id="11673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050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2051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2052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205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205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205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205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205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205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205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206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206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206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206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206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206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206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206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06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06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07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207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207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207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207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207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2076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07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207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207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2080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208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208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2083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208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5029" name="Line 208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07976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73845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6188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1267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74514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970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6622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7684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6647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0801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5053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51022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243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154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6824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3190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2421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687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137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9884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8224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66292"/>
      </p:ext>
    </p:extLst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017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781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1555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538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3357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42577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31086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558456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058545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915074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45000"/>
                </a:lnSpc>
              </a:pPr>
              <a:endParaRPr lang="en-US" sz="3600" b="1" i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45000"/>
                  </a:lnSpc>
                </a:pPr>
                <a:endParaRPr lang="en-US" sz="3600" b="1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118557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0302233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40.jpeg"/><Relationship Id="rId5" Type="http://schemas.openxmlformats.org/officeDocument/2006/relationships/image" Target="../media/image50.emf"/><Relationship Id="rId6" Type="http://schemas.openxmlformats.org/officeDocument/2006/relationships/image" Target="../media/image45.pn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476620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700">
                <a:solidFill>
                  <a:srgbClr val="FFFC1E"/>
                </a:solidFill>
                <a:effectLst/>
                <a:latin typeface="Kosher-Normal" charset="0"/>
              </a:rPr>
              <a:t>biblia kwa ujumla</a:t>
            </a:r>
            <a:endParaRPr lang="zh-CN" altLang="en-US" sz="11700">
              <a:solidFill>
                <a:srgbClr val="FFFC1E"/>
              </a:solidFill>
              <a:effectLst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4555210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AFD00"/>
                </a:solidFill>
                <a:effectLst/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522989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0" dirty="0">
                <a:solidFill>
                  <a:srgbClr val="FFFB0C"/>
                </a:solidFill>
                <a:effectLst/>
                <a:latin typeface="Helvetica" charset="0"/>
              </a:rPr>
              <a:t>BibleBasically.org</a:t>
            </a:r>
            <a:endParaRPr lang="en-US" sz="2000" i="0" dirty="0">
              <a:solidFill>
                <a:srgbClr val="FFFB0C"/>
              </a:solidFill>
              <a:effectLst/>
              <a:latin typeface="Helvetica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i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188824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06" name="Rectangle 104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21186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3" name="Rectangle 1033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       </a:t>
            </a:r>
          </a:p>
        </p:txBody>
      </p:sp>
      <p:sp>
        <p:nvSpPr>
          <p:cNvPr id="221194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0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0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04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21203" name="Text Box 10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1204" name="Rectangle 10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543175" y="2641600"/>
            <a:ext cx="5038725" cy="2190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USITUMIE MAJINA,</a:t>
            </a: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BALI HERUFI YA KWANZA</a:t>
            </a:r>
          </a:p>
          <a:p>
            <a:pPr>
              <a:lnSpc>
                <a:spcPct val="65000"/>
              </a:lnSpc>
            </a:pPr>
            <a:r>
              <a:rPr 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65000"/>
              </a:lnSpc>
            </a:pPr>
            <a:r>
              <a:rPr 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YA KILA JINA</a:t>
            </a: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SIO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JINA NZIMA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Freeform 2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2001838" y="1030288"/>
            <a:ext cx="10064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 M</a:t>
            </a:r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>
            <a:off x="1981200" y="879475"/>
            <a:ext cx="10715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1676400" y="3371850"/>
            <a:ext cx="4810125" cy="3267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Rectangle 3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020888" y="992188"/>
            <a:ext cx="9493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2313" name="Picture 25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676400" y="3371850"/>
            <a:ext cx="4810125" cy="32527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2020888" y="992188"/>
            <a:ext cx="9683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162800" y="51816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4362" name="Picture 26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354388"/>
            <a:ext cx="4824413" cy="328771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00" name="Picture 1056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4370388"/>
            <a:ext cx="2371725" cy="16160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98" name="Picture 1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284788" y="539750"/>
            <a:ext cx="3255962" cy="2211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9" name="Picture 1055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920875" y="2828925"/>
            <a:ext cx="2462213" cy="16652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0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1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2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3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4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5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6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7" name="Rectangle 1033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1978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9" name="Rectangle 1035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11980" name="Rectangle 1036"/>
          <p:cNvSpPr>
            <a:spLocks noChangeArrowheads="1"/>
          </p:cNvSpPr>
          <p:nvPr/>
        </p:nvSpPr>
        <p:spPr bwMode="auto">
          <a:xfrm>
            <a:off x="2020888" y="992188"/>
            <a:ext cx="10255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11982" name="Freeform 103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3" name="Rectangle 1039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11986" name="Text Box 1042"/>
          <p:cNvSpPr txBox="1">
            <a:spLocks noChangeArrowheads="1"/>
          </p:cNvSpPr>
          <p:nvPr/>
        </p:nvSpPr>
        <p:spPr bwMode="auto">
          <a:xfrm>
            <a:off x="1301750" y="1333500"/>
            <a:ext cx="4953000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(BAHARI LA MEDITERENIA)</a:t>
            </a:r>
          </a:p>
        </p:txBody>
      </p:sp>
      <p:sp>
        <p:nvSpPr>
          <p:cNvPr id="211987" name="Text Box 1043"/>
          <p:cNvSpPr txBox="1">
            <a:spLocks noChangeArrowheads="1"/>
          </p:cNvSpPr>
          <p:nvPr/>
        </p:nvSpPr>
        <p:spPr bwMode="auto">
          <a:xfrm>
            <a:off x="2514600" y="2992438"/>
            <a:ext cx="49530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(MTO WA HIDEKELI</a:t>
            </a:r>
          </a:p>
        </p:txBody>
      </p:sp>
      <p:sp>
        <p:nvSpPr>
          <p:cNvPr id="211988" name="Text Box 1044"/>
          <p:cNvSpPr txBox="1">
            <a:spLocks noChangeArrowheads="1"/>
          </p:cNvSpPr>
          <p:nvPr/>
        </p:nvSpPr>
        <p:spPr bwMode="auto">
          <a:xfrm>
            <a:off x="4806950" y="5588000"/>
            <a:ext cx="4094163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(GUBA LA UAJEMI</a:t>
            </a:r>
          </a:p>
        </p:txBody>
      </p:sp>
      <p:sp>
        <p:nvSpPr>
          <p:cNvPr id="211989" name="Text Box 104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1994" name="Rectangle 10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11995" name="Text Box 105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11996" name="Text Box 10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1997" name="Rectangle 10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2001" name="Rectangle 105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7" grpId="0" autoUpdateAnimBg="0"/>
      <p:bldP spid="21198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5388" name="Picture 28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484" name="Picture 4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486" name="Picture 6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68338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487" name="Rectangle 7"/>
          <p:cNvSpPr>
            <a:spLocks noChangeArrowheads="1"/>
          </p:cNvSpPr>
          <p:nvPr/>
        </p:nvSpPr>
        <p:spPr bwMode="auto">
          <a:xfrm>
            <a:off x="606425" y="666750"/>
            <a:ext cx="7859713" cy="564991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246063" y="3521075"/>
            <a:ext cx="8618537" cy="1403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Sehemu ya pili</a:t>
            </a:r>
            <a:endParaRPr lang="en-US" sz="3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Kutayarisha jukwaa</a:t>
            </a:r>
            <a:endParaRPr lang="en-US" sz="3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76489" name="Group 9"/>
          <p:cNvGrpSpPr>
            <a:grpSpLocks/>
          </p:cNvGrpSpPr>
          <p:nvPr/>
        </p:nvGrpSpPr>
        <p:grpSpPr bwMode="auto">
          <a:xfrm>
            <a:off x="688975" y="2028825"/>
            <a:ext cx="7696200" cy="1098550"/>
            <a:chOff x="434" y="1278"/>
            <a:chExt cx="4848" cy="692"/>
          </a:xfrm>
        </p:grpSpPr>
        <p:sp>
          <p:nvSpPr>
            <p:cNvPr id="276490" name="Text Box 10"/>
            <p:cNvSpPr txBox="1">
              <a:spLocks noChangeArrowheads="1"/>
            </p:cNvSpPr>
            <p:nvPr/>
          </p:nvSpPr>
          <p:spPr bwMode="auto">
            <a:xfrm>
              <a:off x="5030" y="1388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C1E"/>
                  </a:solidFill>
                  <a:effectLst/>
                  <a:latin typeface="Arial" charset="0"/>
                </a:rPr>
                <a:t>®</a:t>
              </a:r>
            </a:p>
          </p:txBody>
        </p:sp>
        <p:sp>
          <p:nvSpPr>
            <p:cNvPr id="276491" name="Text Box 11"/>
            <p:cNvSpPr txBox="1">
              <a:spLocks noChangeArrowheads="1"/>
            </p:cNvSpPr>
            <p:nvPr/>
          </p:nvSpPr>
          <p:spPr bwMode="auto">
            <a:xfrm>
              <a:off x="434" y="1278"/>
              <a:ext cx="4848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>
                  <a:solidFill>
                    <a:srgbClr val="FFFC1E"/>
                  </a:solidFill>
                  <a:effectLst/>
                  <a:latin typeface="Kosher-Normal" charset="0"/>
                </a:rPr>
                <a:t>Bibilia kwa…..ujumla</a:t>
              </a:r>
              <a:endParaRPr lang="en-US" sz="500" baseline="100000">
                <a:solidFill>
                  <a:srgbClr val="27FC31"/>
                </a:solidFill>
                <a:effectLst/>
                <a:latin typeface="Kosher-Normal" charset="0"/>
              </a:endParaRPr>
            </a:p>
          </p:txBody>
        </p:sp>
      </p:grpSp>
      <p:sp>
        <p:nvSpPr>
          <p:cNvPr id="276492" name="Rectangle 12"/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  <p:sp>
        <p:nvSpPr>
          <p:cNvPr id="27649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76496" name="Text Box 16"/>
          <p:cNvSpPr txBox="1">
            <a:spLocks noChangeArrowheads="1"/>
          </p:cNvSpPr>
          <p:nvPr/>
        </p:nvSpPr>
        <p:spPr bwMode="auto">
          <a:xfrm>
            <a:off x="854075" y="13065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(Kwani ni wapi hapa?)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7" grpId="0" animBg="1"/>
      <p:bldP spid="276488" grpId="0" autoUpdateAnimBg="0"/>
      <p:bldP spid="2764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0" name="Rectangle 34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963738" y="10683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pic>
        <p:nvPicPr>
          <p:cNvPr id="21539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949325"/>
            <a:ext cx="292735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1466850"/>
            <a:ext cx="4368800" cy="325120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521075" y="3557588"/>
            <a:ext cx="33909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MTO WA  YORDANI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1" name="Rectangle 5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22922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08108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09788" y="1524000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4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2136775" y="1300163"/>
            <a:ext cx="626427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MAENEO YA  MAJI</a:t>
            </a:r>
          </a:p>
          <a:p>
            <a:endParaRPr lang="en-GB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LAND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pic>
        <p:nvPicPr>
          <p:cNvPr id="30757" name="Picture 37" descr="near_east_satellite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37" name="Rectangle 106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12994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6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1030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10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13000" name="Freeform 103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1" name="Rectangle 103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13002" name="Freeform 103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03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03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0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13006" name="Rectangle 1038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13007" name="Rectangle 1039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13008" name="Rectangle 104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2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13013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1049"/>
          <p:cNvGrpSpPr>
            <a:grpSpLocks/>
          </p:cNvGrpSpPr>
          <p:nvPr/>
        </p:nvGrpSpPr>
        <p:grpSpPr bwMode="auto">
          <a:xfrm>
            <a:off x="3295650" y="654050"/>
            <a:ext cx="4210050" cy="631825"/>
            <a:chOff x="2267" y="412"/>
            <a:chExt cx="2652" cy="386"/>
          </a:xfrm>
        </p:grpSpPr>
        <p:sp>
          <p:nvSpPr>
            <p:cNvPr id="213014" name="Rectangle 1046"/>
            <p:cNvSpPr>
              <a:spLocks noChangeArrowheads="1"/>
            </p:cNvSpPr>
            <p:nvPr/>
          </p:nvSpPr>
          <p:spPr bwMode="auto">
            <a:xfrm>
              <a:off x="2581" y="481"/>
              <a:ext cx="2338" cy="2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effectLst/>
                  <a:latin typeface="Times" charset="0"/>
                </a:rPr>
                <a:t>SEHEMU 10</a:t>
              </a:r>
            </a:p>
          </p:txBody>
        </p:sp>
        <p:sp>
          <p:nvSpPr>
            <p:cNvPr id="213015" name="Oval 1047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105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grpSp>
        <p:nvGrpSpPr>
          <p:cNvPr id="213027" name="Group 1059"/>
          <p:cNvGrpSpPr>
            <a:grpSpLocks/>
          </p:cNvGrpSpPr>
          <p:nvPr/>
        </p:nvGrpSpPr>
        <p:grpSpPr bwMode="auto">
          <a:xfrm>
            <a:off x="2149475" y="1465263"/>
            <a:ext cx="5737225" cy="5033962"/>
            <a:chOff x="1378" y="336"/>
            <a:chExt cx="3614" cy="3171"/>
          </a:xfrm>
        </p:grpSpPr>
        <p:sp>
          <p:nvSpPr>
            <p:cNvPr id="213025" name="Text Box 1057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1058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Ardhi</a:t>
              </a:r>
            </a:p>
          </p:txBody>
        </p:sp>
      </p:grpSp>
      <p:sp>
        <p:nvSpPr>
          <p:cNvPr id="213028" name="Rectangle 10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10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3030" name="Rectangle 10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3031" name="Text Box 10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3032" name="Text Box 1064"/>
          <p:cNvSpPr txBox="1">
            <a:spLocks noChangeArrowheads="1"/>
          </p:cNvSpPr>
          <p:nvPr/>
        </p:nvSpPr>
        <p:spPr bwMode="auto">
          <a:xfrm>
            <a:off x="3400425" y="1082675"/>
            <a:ext cx="3636963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Sehemu </a:t>
            </a:r>
            <a:endParaRPr lang="en-GB" sz="6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3033" name="Text Box 1065"/>
          <p:cNvSpPr txBox="1">
            <a:spLocks noChangeArrowheads="1"/>
          </p:cNvSpPr>
          <p:nvPr/>
        </p:nvSpPr>
        <p:spPr bwMode="auto">
          <a:xfrm>
            <a:off x="4632325" y="48926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3034" name="Text Box 1066"/>
          <p:cNvSpPr txBox="1">
            <a:spLocks noChangeArrowheads="1"/>
          </p:cNvSpPr>
          <p:nvPr/>
        </p:nvSpPr>
        <p:spPr bwMode="auto">
          <a:xfrm>
            <a:off x="4305300" y="4606925"/>
            <a:ext cx="14097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endParaRPr lang="en-GB" sz="6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1697038" y="10683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115728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694113" y="11223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5882" name="Picture 42" descr="Ur-Nammu's_Ziggurat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5"/>
          <a:stretch>
            <a:fillRect/>
          </a:stretch>
        </p:blipFill>
        <p:spPr bwMode="auto">
          <a:xfrm>
            <a:off x="2366963" y="3679825"/>
            <a:ext cx="3106737" cy="2308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83" name="Rectangle 4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07" name="Rectangle 15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72000" y="1128713"/>
            <a:ext cx="11001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200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622425" y="8620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 descr="GLOBE XX                                                       00006D96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152400" y="76200"/>
            <a:ext cx="19050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Mediterenia, jukwa la igizo la Bibilia</a:t>
            </a: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2" grpId="0" autoUpdateAnimBg="0"/>
      <p:bldP spid="228488" grpId="0" animBg="1"/>
      <p:bldP spid="228484" grpId="0" animBg="1"/>
      <p:bldP spid="228498" grpId="0" autoUpdateAnimBg="0"/>
      <p:bldP spid="228499" grpId="0" animBg="1" autoUpdateAnimBg="0"/>
      <p:bldP spid="228500" grpId="0" animBg="1"/>
      <p:bldP spid="2285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40188" y="763588"/>
            <a:ext cx="376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6908" name="Picture 44" descr="babylon-gate-ishtar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7934" name="Picture 46" descr="Typical houses, Harran, Urfa.jp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8960" name="Picture 48" descr="nineveh.jpg 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"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Rectangle 4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9988" name="Rectangle 5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41014" name="Rectangle 54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25900" y="12033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657475" y="2987675"/>
            <a:ext cx="4746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41" name="Rectangle 5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  <a:p>
            <a:pPr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Rectangle 5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  <a:p>
            <a:pPr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4090" name="Picture 58" descr="KADESH BARNEA.GIF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1662113"/>
            <a:ext cx="3146425" cy="439578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 flipV="1">
            <a:off x="341313" y="69850"/>
            <a:ext cx="1968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6089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091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6095" name="Rectangle 1039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6096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46097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043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46100" name="Rectangle 10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6101" name="Line 104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10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1047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1048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1049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1050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46107" name="Rectangle 1051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105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105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10" name="Rectangle 105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11" name="Oval 105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105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13" name="Oval 105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105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6115" name="Oval 1059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106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106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1062"/>
          <p:cNvSpPr>
            <a:spLocks noChangeArrowheads="1"/>
          </p:cNvSpPr>
          <p:nvPr/>
        </p:nvSpPr>
        <p:spPr bwMode="auto">
          <a:xfrm>
            <a:off x="3074988" y="2568575"/>
            <a:ext cx="417512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  <a:p>
            <a:pPr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119" name="Oval 106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1064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6121" name="Oval 106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1067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26" name="Oval 1070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1071"/>
          <p:cNvSpPr>
            <a:spLocks noChangeArrowheads="1"/>
          </p:cNvSpPr>
          <p:nvPr/>
        </p:nvSpPr>
        <p:spPr bwMode="auto">
          <a:xfrm>
            <a:off x="1809750" y="3935413"/>
            <a:ext cx="5651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46128" name="Oval 1072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107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6130" name="Oval 107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107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10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108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6139" name="Rectangle 108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6141" name="Picture 1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3062288" y="2068513"/>
            <a:ext cx="5419725" cy="3824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2" name="Rectangle 108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1001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  <a:p>
            <a:pPr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55888" y="30400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29527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581150" y="4043363"/>
            <a:ext cx="955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23" name="Rectangle 21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Bahari la Mediterrenia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Guba la aquqbq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YORDANI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MISIRI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IRAKI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SHAMU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LEBANONI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17688" y="183832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Yeriko</a:t>
              </a: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Bahari la chumvi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Hebronj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Bahari la Galilaya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Nazareti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YERUSALEMU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Beer-sheba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ISRAELI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41313" y="438150"/>
            <a:ext cx="109220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28844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701925" y="29305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720975" y="25273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108200" y="1216025"/>
            <a:ext cx="60547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SEHEMU </a:t>
            </a: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</a:t>
            </a:r>
          </a:p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ARTHI</a:t>
            </a: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47180" name="Rectangle 7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47181" name="Text Box 77"/>
          <p:cNvSpPr txBox="1">
            <a:spLocks noChangeArrowheads="1"/>
          </p:cNvSpPr>
          <p:nvPr/>
        </p:nvSpPr>
        <p:spPr bwMode="auto">
          <a:xfrm>
            <a:off x="4914900" y="4216400"/>
            <a:ext cx="763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877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9846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4152900" y="3562350"/>
            <a:ext cx="2514600" cy="2362200"/>
            <a:chOff x="2448" y="2208"/>
            <a:chExt cx="1584" cy="1488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8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KUTOKA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DANI HADI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BETHSEBA</a:t>
              </a: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GB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90538" y="5638800"/>
            <a:ext cx="11461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WAMUZI</a:t>
            </a:r>
          </a:p>
          <a:p>
            <a:pPr>
              <a:spcBef>
                <a:spcPct val="50000"/>
              </a:spcBef>
            </a:pP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254" name="Group 78"/>
          <p:cNvGrpSpPr>
            <a:grpSpLocks/>
          </p:cNvGrpSpPr>
          <p:nvPr/>
        </p:nvGrpSpPr>
        <p:grpSpPr bwMode="auto">
          <a:xfrm>
            <a:off x="1614488" y="655638"/>
            <a:ext cx="812800" cy="3786187"/>
            <a:chOff x="1017" y="413"/>
            <a:chExt cx="512" cy="2385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66" y="1374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NCHI</a:t>
              </a: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474663" y="5360988"/>
            <a:ext cx="1157287" cy="9652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0263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50265" name="Rectangle 8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25" grpId="0" animBg="1"/>
      <p:bldP spid="50226" grpId="0" animBg="1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657600" y="3683000"/>
            <a:ext cx="3352800" cy="19065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JUKWAA LA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IGIZO!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1254" name="Rectangle 54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1616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HEBU TUFANYE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MARUDIO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7060" name="Rectangle 2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9108" name="Rectangle 2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39938" y="954088"/>
            <a:ext cx="9683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23373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45" name="Rectangle 7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-744538" y="1695450"/>
            <a:ext cx="2825751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                  </a:t>
            </a:r>
          </a:p>
          <a:p>
            <a:pPr algn="l"/>
            <a:endParaRPr lang="en-US" sz="2000" b="1" i="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Umuhimu  wa kufahamu Ramali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29" grpId="0" animBg="1"/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1969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050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205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205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2053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205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205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205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3" name="Rectangle 205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6074" name="Line 205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5" name="Rectangle 205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216076" name="Rectangle 2060"/>
          <p:cNvSpPr>
            <a:spLocks noChangeArrowheads="1"/>
          </p:cNvSpPr>
          <p:nvPr/>
        </p:nvSpPr>
        <p:spPr bwMode="auto">
          <a:xfrm>
            <a:off x="2020888" y="992188"/>
            <a:ext cx="9683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16078" name="Freeform 206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9" name="Rectangle 2063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216082" name="Text Box 2066"/>
          <p:cNvSpPr txBox="1">
            <a:spLocks noChangeArrowheads="1"/>
          </p:cNvSpPr>
          <p:nvPr/>
        </p:nvSpPr>
        <p:spPr bwMode="auto">
          <a:xfrm>
            <a:off x="2590800" y="1022350"/>
            <a:ext cx="4953000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BAHARI LA MEDITERENIA</a:t>
            </a:r>
          </a:p>
        </p:txBody>
      </p:sp>
      <p:sp>
        <p:nvSpPr>
          <p:cNvPr id="216083" name="Text Box 2067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(MTO WA HIDEKELI</a:t>
            </a:r>
          </a:p>
        </p:txBody>
      </p:sp>
      <p:sp>
        <p:nvSpPr>
          <p:cNvPr id="216084" name="Text Box 2068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(GUBA LA UAJEMI)</a:t>
            </a:r>
          </a:p>
        </p:txBody>
      </p:sp>
      <p:sp>
        <p:nvSpPr>
          <p:cNvPr id="216085" name="Text Box 20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207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207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6092" name="Rectangle 207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6093" name="Rectangle 207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764088" y="27257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3993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409950" y="156210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7640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467100" y="156210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3456" name="Rectangle 3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624263" y="3130550"/>
            <a:ext cx="33020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MTO WA YORDANI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1656" name="Rectangle 4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443038" y="2681288"/>
            <a:ext cx="6977062" cy="1612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tabLst>
                <a:tab pos="2381250" algn="l"/>
              </a:tabLst>
            </a:pPr>
            <a:r>
              <a:rPr lang="en-US" sz="4000" b="1">
                <a:solidFill>
                  <a:srgbClr val="00FF00"/>
                </a:solidFill>
                <a:effectLst/>
              </a:rPr>
              <a:t>Shika karatasi </a:t>
            </a:r>
            <a:endParaRPr lang="en-US" sz="3600">
              <a:solidFill>
                <a:srgbClr val="00FF00"/>
              </a:solidFill>
              <a:effectLst/>
            </a:endParaRPr>
          </a:p>
          <a:p>
            <a:pPr>
              <a:tabLst>
                <a:tab pos="2381250" algn="l"/>
              </a:tabLst>
            </a:pPr>
            <a:r>
              <a:rPr lang="en-US" sz="6000">
                <a:solidFill>
                  <a:srgbClr val="FAFD00"/>
                </a:solidFill>
                <a:effectLst/>
              </a:rPr>
              <a:t>Kwa mapana</a:t>
            </a:r>
            <a:endParaRPr lang="en-US" sz="6600">
              <a:solidFill>
                <a:srgbClr val="FAFD00"/>
              </a:solidFill>
              <a:effectLst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 descr="DCP_0123.JPG                                                   000179EB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CP_0122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35927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332038" y="7938"/>
            <a:ext cx="5721350" cy="8794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KWENYE KITABU  #03a; (Kurasa isiyo pigwa chapa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384425" y="36893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 ZA ARDHI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846513" y="615950"/>
            <a:ext cx="4148137" cy="6889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506788" y="2382838"/>
            <a:ext cx="796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154488" y="82073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16500" y="11001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81400" y="171450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32213" y="110331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8827" name="Rectangle 43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4453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9853" name="Rectangle 4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0879" name="Rectangle 4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2929" name="Rectangle 4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455613" y="4762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57475" y="2987675"/>
            <a:ext cx="47466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18" name="Rectangle 26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5509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ILI UPATE MISTARI MIWILI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 descr="DCP_0125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 descr="DCP_0126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KUNJA MARA MBILI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35238" y="57165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4983" name="Rectangle 55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7037" name="Rectangle 6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09750" y="3935413"/>
            <a:ext cx="5651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MC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SEHEMU 10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29104" name="Rectangle 8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SEHEMU 10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194719"/>
            <a:ext cx="3687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NCHI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199747" name="Group 67"/>
          <p:cNvGrpSpPr>
            <a:grpSpLocks/>
          </p:cNvGrpSpPr>
          <p:nvPr/>
        </p:nvGrpSpPr>
        <p:grpSpPr bwMode="auto">
          <a:xfrm>
            <a:off x="3905250" y="3457575"/>
            <a:ext cx="251460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8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Kutoka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Dani hadi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Bersheba</a:t>
              </a: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GB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397500"/>
            <a:ext cx="1765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WAAMUZI 20:1</a:t>
            </a:r>
          </a:p>
        </p:txBody>
      </p:sp>
      <p:sp>
        <p:nvSpPr>
          <p:cNvPr id="199741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9750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9751" name="Rectangle 71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6378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810000" y="3457575"/>
            <a:ext cx="3352800" cy="19065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JUKWAA LA 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IGIZO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32150" name="Rectangle 54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029200" cy="2530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0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SABABU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YA HAYA YOTE…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6561" name="Rectangle 17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>
            <a:fillRect/>
          </a:stretch>
        </p:blipFill>
        <p:spPr bwMode="auto">
          <a:xfrm>
            <a:off x="2754313" y="4760913"/>
            <a:ext cx="1825625" cy="1244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7"/>
          <a:stretch>
            <a:fillRect/>
          </a:stretch>
        </p:blipFill>
        <p:spPr bwMode="auto">
          <a:xfrm>
            <a:off x="6337300" y="4418013"/>
            <a:ext cx="2536825" cy="1597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>
            <a:fillRect/>
          </a:stretch>
        </p:blipFill>
        <p:spPr bwMode="auto">
          <a:xfrm>
            <a:off x="4302125" y="4132263"/>
            <a:ext cx="2470150" cy="1322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Kutoka kwenye utajiri wa kaskazi hadi  jangwa la kusini…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MH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GU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693988" y="3078163"/>
            <a:ext cx="401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Y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67322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20850" y="285115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2776538"/>
            <a:ext cx="2744787" cy="30813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…Utaweza kuandaa jukwaa kwenye mawazo yako  utakaposhiriki kwenye igizo la Bibilia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54696" name="Rectangle 7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68786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BS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BM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BC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768475" y="4081463"/>
            <a:ext cx="468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362200" y="143510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590" y="2078"/>
              <a:ext cx="5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UMBAJI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64160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IBRAHIMU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92100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0" y="2078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YUSUFU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321310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14" y="2078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MUSA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47980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498" y="2078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YOSHUA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759200" y="3003550"/>
            <a:ext cx="2763838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KUTOJALI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405130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458" y="2078"/>
              <a:ext cx="8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UTUKUFU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429260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498" y="2078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MATEKA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59740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43" y="2298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KIMYA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565" name="Group 117"/>
            <p:cNvGrpSpPr>
              <a:grpSpLocks/>
            </p:cNvGrpSpPr>
            <p:nvPr/>
          </p:nvGrpSpPr>
          <p:grpSpPr bwMode="auto">
            <a:xfrm>
              <a:off x="4058" y="130"/>
              <a:ext cx="693" cy="283"/>
              <a:chOff x="3082" y="3101"/>
              <a:chExt cx="543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29" y="3101"/>
                <a:ext cx="4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YESU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2578" name="Rectangle 130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RAMALI ILIYOJAZWA KIKAMILIFU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452688" y="1487488"/>
            <a:ext cx="6296025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SASA NI WAKATI WAKO WA KUCHORA RAMALI YA MAHSARIKI ,YA KATI YA KALE KATIKA MAWAZO YAKO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 animBg="1" autoUpdateAnimBg="0"/>
      <p:bldP spid="19354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Ni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wapi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hapa, jamani?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r>
              <a:rPr lang="en-US" sz="6000" b="1">
                <a:solidFill>
                  <a:srgbClr val="FAFD00"/>
                </a:solidFill>
                <a:effectLst/>
                <a:latin typeface="Times" charset="0"/>
              </a:rPr>
              <a:t>MTIRIRIKO WA HARAKA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862138" y="41544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Utaweza kutambua sehemu hizo zote!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2534" name="Rectangle 22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026" descr="MIKE HEAD REVERSED - PHT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1027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 sz="2400" i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260100" name="Text Box 1028"/>
          <p:cNvSpPr txBox="1">
            <a:spLocks noChangeArrowheads="1"/>
          </p:cNvSpPr>
          <p:nvPr/>
        </p:nvSpPr>
        <p:spPr bwMode="auto">
          <a:xfrm>
            <a:off x="2482850" y="8159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A1E"/>
                </a:solidFill>
                <a:effectLst/>
              </a:rPr>
              <a:t>Katika wakati huu wa warsha hii ni  lazima uwe umefahamu</a:t>
            </a:r>
          </a:p>
        </p:txBody>
      </p:sp>
      <p:sp>
        <p:nvSpPr>
          <p:cNvPr id="260101" name="Text Box 1029"/>
          <p:cNvSpPr txBox="1">
            <a:spLocks noChangeArrowheads="1"/>
          </p:cNvSpPr>
          <p:nvPr/>
        </p:nvSpPr>
        <p:spPr bwMode="auto">
          <a:xfrm>
            <a:off x="401638" y="2344738"/>
            <a:ext cx="8742362" cy="39258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                  •wazo linaloitwa 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1EAFCC"/>
                </a:solidFill>
                <a:effectLst/>
              </a:rPr>
              <a:t>Jalada la Bibilia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”</a:t>
            </a:r>
            <a:endParaRPr lang="en-US" sz="24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</a:t>
            </a:r>
            <a:r>
              <a:rPr lang="en-US" sz="2400" b="1" i="0">
                <a:solidFill>
                  <a:srgbClr val="1EAFCC"/>
                </a:solidFill>
                <a:effectLst/>
              </a:rPr>
              <a:t>ufunguo kimawazo,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wa kufungua 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CC18"/>
                </a:solidFill>
                <a:effectLst/>
              </a:rPr>
              <a:t>Jalada la Bibilia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CC18"/>
                </a:solidFill>
                <a:effectLst/>
              </a:rPr>
              <a:t>…U 7 K Y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Ramali mawazoni, </a:t>
            </a:r>
            <a:r>
              <a:rPr lang="en-US" sz="2400" b="1" i="0">
                <a:solidFill>
                  <a:srgbClr val="FFCC18"/>
                </a:solidFill>
                <a:effectLst/>
              </a:rPr>
              <a:t>inayokuwezesha kutambua sehemu za matokeo makuu kwenye Bibilia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</p:txBody>
      </p:sp>
      <p:sp>
        <p:nvSpPr>
          <p:cNvPr id="260102" name="AutoShape 1030"/>
          <p:cNvSpPr>
            <a:spLocks noChangeArrowheads="1"/>
          </p:cNvSpPr>
          <p:nvPr/>
        </p:nvSpPr>
        <p:spPr bwMode="auto">
          <a:xfrm>
            <a:off x="361950" y="2808288"/>
            <a:ext cx="8553450" cy="908050"/>
          </a:xfrm>
          <a:prstGeom prst="roundRect">
            <a:avLst>
              <a:gd name="adj" fmla="val 16588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10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260106" name="Text Box 1034"/>
          <p:cNvSpPr txBox="1">
            <a:spLocks noChangeArrowheads="1"/>
          </p:cNvSpPr>
          <p:nvPr/>
        </p:nvSpPr>
        <p:spPr bwMode="auto">
          <a:xfrm>
            <a:off x="384175" y="5338763"/>
            <a:ext cx="8247063" cy="10048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effectLst/>
              </a:rPr>
              <a:t>•Msingi wa 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EA18"/>
                </a:solidFill>
                <a:effectLst/>
              </a:rPr>
              <a:t>kisa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cha Bibilia: 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43F22C"/>
                </a:solidFill>
                <a:effectLst/>
              </a:rPr>
              <a:t>Mtiririko wa haraka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effectLst/>
            </a:endParaRPr>
          </a:p>
        </p:txBody>
      </p:sp>
      <p:sp>
        <p:nvSpPr>
          <p:cNvPr id="260108" name="Text Box 1036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037"/>
          <p:cNvSpPr>
            <a:spLocks noChangeArrowheads="1"/>
          </p:cNvSpPr>
          <p:nvPr/>
        </p:nvSpPr>
        <p:spPr bwMode="auto">
          <a:xfrm>
            <a:off x="260350" y="3792538"/>
            <a:ext cx="8653463" cy="10414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0" grpId="0" autoUpdateAnimBg="0"/>
      <p:bldP spid="260101" grpId="0" build="p" autoUpdateAnimBg="0" advAuto="0"/>
      <p:bldP spid="260102" grpId="0" animBg="1"/>
      <p:bldP spid="260105" grpId="0" autoUpdateAnimBg="0"/>
      <p:bldP spid="260106" grpId="0" autoUpdateAnimBg="0"/>
      <p:bldP spid="260108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476620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700">
                <a:solidFill>
                  <a:srgbClr val="FFFC1E"/>
                </a:solidFill>
                <a:effectLst/>
                <a:latin typeface="Kosher-Normal" charset="0"/>
              </a:rPr>
              <a:t>biblia kwa ujumla</a:t>
            </a:r>
            <a:endParaRPr lang="zh-CN" altLang="en-US" sz="11700">
              <a:solidFill>
                <a:srgbClr val="FFFC1E"/>
              </a:solidFill>
              <a:effectLst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4555210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AFD00"/>
                </a:solidFill>
                <a:effectLst/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522989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0" dirty="0">
                <a:solidFill>
                  <a:srgbClr val="FFFB0C"/>
                </a:solidFill>
                <a:effectLst/>
                <a:latin typeface="Helvetica" charset="0"/>
              </a:rPr>
              <a:t>BibleBasically.org</a:t>
            </a:r>
            <a:endParaRPr lang="en-US" sz="2000" i="0" dirty="0">
              <a:solidFill>
                <a:srgbClr val="FFFB0C"/>
              </a:solidFill>
              <a:effectLst/>
              <a:latin typeface="Helvetica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i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820689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Kwa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jumla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link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62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5" name="Rectangle 1049"/>
          <p:cNvSpPr>
            <a:spLocks noChangeArrowheads="1"/>
          </p:cNvSpPr>
          <p:nvPr/>
        </p:nvSpPr>
        <p:spPr bwMode="auto">
          <a:xfrm>
            <a:off x="0" y="0"/>
            <a:ext cx="1905000" cy="186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KUANDAA  </a:t>
            </a:r>
          </a:p>
          <a:p>
            <a:r>
              <a:rPr lang="en-GB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JUKWAA</a:t>
            </a:r>
          </a:p>
        </p:txBody>
      </p:sp>
      <p:sp>
        <p:nvSpPr>
          <p:cNvPr id="209923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1033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209930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037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Kwanza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maeneo ya maji 6</a:t>
            </a:r>
          </a:p>
        </p:txBody>
      </p:sp>
      <p:sp>
        <p:nvSpPr>
          <p:cNvPr id="209934" name="Text Box 1038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Pili: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SEHEMU ZA ARDHI 10</a:t>
            </a:r>
          </a:p>
        </p:txBody>
      </p:sp>
      <p:sp>
        <p:nvSpPr>
          <p:cNvPr id="209935" name="Text Box 1039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Tatu: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MAKISIO YA MASAFA</a:t>
            </a:r>
          </a:p>
        </p:txBody>
      </p:sp>
      <p:sp>
        <p:nvSpPr>
          <p:cNvPr id="209936" name="Text Box 10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1044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9941" name="Rectangle 10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104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09943" name="Text Box 10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9944" name="Rectangle 10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1680</TotalTime>
  <Pages>43</Pages>
  <Words>2238</Words>
  <Application>Microsoft Macintosh PowerPoint</Application>
  <PresentationFormat>On-screen Show (4:3)</PresentationFormat>
  <Paragraphs>1301</Paragraphs>
  <Slides>86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Times</vt:lpstr>
      <vt:lpstr>Monotype Sorts</vt:lpstr>
      <vt:lpstr>Arial</vt:lpstr>
      <vt:lpstr>Comic Sans MS</vt:lpstr>
      <vt:lpstr>Times New Roman</vt:lpstr>
      <vt:lpstr>Helvetica</vt:lpstr>
      <vt:lpstr>Kosher-Normal</vt:lpstr>
      <vt:lpstr>Book Antiqua</vt:lpstr>
      <vt:lpstr>untitled 2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Biblia Kwa Ujumla link at BibleStudyDownloads.org</vt:lpstr>
      <vt:lpstr>PowerPoint Presentation</vt:lpstr>
    </vt:vector>
  </TitlesOfParts>
  <Company>N.A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85</cp:revision>
  <cp:lastPrinted>2003-03-25T20:50:53Z</cp:lastPrinted>
  <dcterms:created xsi:type="dcterms:W3CDTF">2003-03-13T21:44:32Z</dcterms:created>
  <dcterms:modified xsi:type="dcterms:W3CDTF">2016-06-20T03:54:39Z</dcterms:modified>
</cp:coreProperties>
</file>